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256" r:id="rId2"/>
    <p:sldId id="294" r:id="rId3"/>
    <p:sldId id="292" r:id="rId4"/>
    <p:sldId id="29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95" r:id="rId13"/>
    <p:sldId id="267" r:id="rId14"/>
    <p:sldId id="265" r:id="rId15"/>
    <p:sldId id="268" r:id="rId16"/>
    <p:sldId id="266" r:id="rId17"/>
    <p:sldId id="272" r:id="rId18"/>
    <p:sldId id="270" r:id="rId19"/>
    <p:sldId id="273" r:id="rId20"/>
    <p:sldId id="274" r:id="rId21"/>
    <p:sldId id="271" r:id="rId22"/>
    <p:sldId id="269" r:id="rId23"/>
    <p:sldId id="287" r:id="rId24"/>
    <p:sldId id="286" r:id="rId25"/>
    <p:sldId id="276" r:id="rId26"/>
    <p:sldId id="275" r:id="rId27"/>
    <p:sldId id="293" r:id="rId28"/>
    <p:sldId id="300" r:id="rId29"/>
    <p:sldId id="279" r:id="rId30"/>
    <p:sldId id="282" r:id="rId31"/>
    <p:sldId id="283" r:id="rId32"/>
    <p:sldId id="281" r:id="rId33"/>
    <p:sldId id="301" r:id="rId34"/>
    <p:sldId id="296" r:id="rId35"/>
    <p:sldId id="289" r:id="rId36"/>
    <p:sldId id="290" r:id="rId37"/>
    <p:sldId id="291" r:id="rId3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F81F"/>
    <a:srgbClr val="E22A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84" autoAdjust="0"/>
    <p:restoredTop sz="94660"/>
  </p:normalViewPr>
  <p:slideViewPr>
    <p:cSldViewPr>
      <p:cViewPr>
        <p:scale>
          <a:sx n="70" d="100"/>
          <a:sy n="70" d="100"/>
        </p:scale>
        <p:origin x="-2176" y="-3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notesMaster" Target="notesMasters/notesMaster1.xml"/><Relationship Id="rId40" Type="http://schemas.openxmlformats.org/officeDocument/2006/relationships/handoutMaster" Target="handoutMasters/handoutMaster1.xml"/><Relationship Id="rId41" Type="http://schemas.openxmlformats.org/officeDocument/2006/relationships/printerSettings" Target="printerSettings/printerSettings1.bin"/><Relationship Id="rId42" Type="http://schemas.openxmlformats.org/officeDocument/2006/relationships/presProps" Target="presProps.xml"/><Relationship Id="rId43" Type="http://schemas.openxmlformats.org/officeDocument/2006/relationships/viewProps" Target="viewProps.xml"/><Relationship Id="rId44" Type="http://schemas.openxmlformats.org/officeDocument/2006/relationships/theme" Target="theme/theme1.xml"/><Relationship Id="rId4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A22A14-A80E-4A9D-8BFC-4165C60F70F4}" type="datetimeFigureOut">
              <a:rPr lang="en-US" smtClean="0"/>
              <a:pPr/>
              <a:t>2/27/17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3A2A08-6AC6-4E57-B1C5-F88D9BB4E9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1383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39AAF3-B0DD-4342-BC7E-D0873ED49084}" type="datetimeFigureOut">
              <a:rPr lang="en-US" smtClean="0"/>
              <a:pPr/>
              <a:t>2/27/17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02DB5E-B6C2-4A25-B453-185A9D55F1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8176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B16A3-2183-4D95-A4EC-A990FB7029AF}" type="datetimeFigureOut">
              <a:rPr lang="en-US" smtClean="0"/>
              <a:pPr/>
              <a:t>2/27/17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D1A2A-B24C-4B26-B8D1-265E518073A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B16A3-2183-4D95-A4EC-A990FB7029AF}" type="datetimeFigureOut">
              <a:rPr lang="en-US" smtClean="0"/>
              <a:pPr/>
              <a:t>2/27/17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D1A2A-B24C-4B26-B8D1-265E518073A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B16A3-2183-4D95-A4EC-A990FB7029AF}" type="datetimeFigureOut">
              <a:rPr lang="en-US" smtClean="0"/>
              <a:pPr/>
              <a:t>2/27/17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D1A2A-B24C-4B26-B8D1-265E518073A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B16A3-2183-4D95-A4EC-A990FB7029AF}" type="datetimeFigureOut">
              <a:rPr lang="en-US" smtClean="0"/>
              <a:pPr/>
              <a:t>2/27/17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D1A2A-B24C-4B26-B8D1-265E518073A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B16A3-2183-4D95-A4EC-A990FB7029AF}" type="datetimeFigureOut">
              <a:rPr lang="en-US" smtClean="0"/>
              <a:pPr/>
              <a:t>2/27/17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D1A2A-B24C-4B26-B8D1-265E518073A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B16A3-2183-4D95-A4EC-A990FB7029AF}" type="datetimeFigureOut">
              <a:rPr lang="en-US" smtClean="0"/>
              <a:pPr/>
              <a:t>2/27/17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D1A2A-B24C-4B26-B8D1-265E518073A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B16A3-2183-4D95-A4EC-A990FB7029AF}" type="datetimeFigureOut">
              <a:rPr lang="en-US" smtClean="0"/>
              <a:pPr/>
              <a:t>2/27/17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D1A2A-B24C-4B26-B8D1-265E518073A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B16A3-2183-4D95-A4EC-A990FB7029AF}" type="datetimeFigureOut">
              <a:rPr lang="en-US" smtClean="0"/>
              <a:pPr/>
              <a:t>2/27/17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D1A2A-B24C-4B26-B8D1-265E518073A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B16A3-2183-4D95-A4EC-A990FB7029AF}" type="datetimeFigureOut">
              <a:rPr lang="en-US" smtClean="0"/>
              <a:pPr/>
              <a:t>2/27/17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D1A2A-B24C-4B26-B8D1-265E518073A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B16A3-2183-4D95-A4EC-A990FB7029AF}" type="datetimeFigureOut">
              <a:rPr lang="en-US" smtClean="0"/>
              <a:pPr/>
              <a:t>2/27/17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D1A2A-B24C-4B26-B8D1-265E518073A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B16A3-2183-4D95-A4EC-A990FB7029AF}" type="datetimeFigureOut">
              <a:rPr lang="en-US" smtClean="0"/>
              <a:pPr/>
              <a:t>2/27/17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5D1A2A-B24C-4B26-B8D1-265E518073A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6B16A3-2183-4D95-A4EC-A990FB7029AF}" type="datetimeFigureOut">
              <a:rPr lang="en-US" smtClean="0"/>
              <a:pPr/>
              <a:t>2/27/17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5D1A2A-B24C-4B26-B8D1-265E518073A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3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gi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Relationship Id="rId3" Type="http://schemas.openxmlformats.org/officeDocument/2006/relationships/image" Target="../media/image19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Relationship Id="rId3" Type="http://schemas.openxmlformats.org/officeDocument/2006/relationships/image" Target="../media/image22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mathperspectives.com/pdf_docs/mp_number-talks_dot_cards.pdf" TargetMode="External"/><Relationship Id="rId3" Type="http://schemas.openxmlformats.org/officeDocument/2006/relationships/hyperlink" Target="http://teachmath.openschoolnetwork.ca/grade-1/number-sense/510-frames/" TargetMode="Externa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990600"/>
            <a:ext cx="7772400" cy="1393825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chemeClr val="tx2"/>
                </a:solidFill>
                <a:latin typeface="Arial Rounded MT Bold" pitchFamily="34" charset="0"/>
              </a:rPr>
              <a:t>Implementing Number Talks in the Primary Classroom</a:t>
            </a:r>
            <a:endParaRPr lang="en-US" b="1" dirty="0">
              <a:solidFill>
                <a:schemeClr val="tx2"/>
              </a:solidFill>
              <a:latin typeface="Arial Rounded MT Bold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62200" y="5486400"/>
            <a:ext cx="6400800" cy="990600"/>
          </a:xfrm>
        </p:spPr>
        <p:txBody>
          <a:bodyPr>
            <a:normAutofit lnSpcReduction="10000"/>
          </a:bodyPr>
          <a:lstStyle/>
          <a:p>
            <a:pPr algn="r"/>
            <a:r>
              <a:rPr lang="en-US" sz="2800" dirty="0" smtClean="0">
                <a:solidFill>
                  <a:schemeClr val="tx1"/>
                </a:solidFill>
                <a:latin typeface="Arial Rounded MT Bold" pitchFamily="34" charset="0"/>
              </a:rPr>
              <a:t>Mary Wallis</a:t>
            </a:r>
          </a:p>
          <a:p>
            <a:pPr algn="r"/>
            <a:r>
              <a:rPr lang="en-US" sz="2800" dirty="0" smtClean="0">
                <a:solidFill>
                  <a:srgbClr val="0070C0"/>
                </a:solidFill>
                <a:latin typeface="Arial Rounded MT Bold" pitchFamily="34" charset="0"/>
              </a:rPr>
              <a:t>mary710wallis@gmail.com</a:t>
            </a:r>
            <a:endParaRPr lang="en-US" sz="2800" dirty="0">
              <a:solidFill>
                <a:srgbClr val="0070C0"/>
              </a:solidFill>
              <a:latin typeface="Arial Rounded MT Bold" pitchFamily="34" charset="0"/>
            </a:endParaRPr>
          </a:p>
        </p:txBody>
      </p:sp>
      <p:pic>
        <p:nvPicPr>
          <p:cNvPr id="4" name="Picture 3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95400" y="2590800"/>
            <a:ext cx="6736896" cy="1676739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304800" y="381000"/>
            <a:ext cx="457200" cy="457200"/>
          </a:xfrm>
          <a:prstGeom prst="ellipse">
            <a:avLst/>
          </a:prstGeom>
          <a:solidFill>
            <a:srgbClr val="E22AC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1524000" y="381000"/>
            <a:ext cx="457200" cy="4572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2743200" y="152400"/>
            <a:ext cx="457200" cy="457200"/>
          </a:xfrm>
          <a:prstGeom prst="ellipse">
            <a:avLst/>
          </a:prstGeom>
          <a:solidFill>
            <a:srgbClr val="14F81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2209800" y="4953000"/>
            <a:ext cx="457200" cy="457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6096000" y="228600"/>
            <a:ext cx="457200" cy="4572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5029200" y="533400"/>
            <a:ext cx="457200" cy="45720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3810000" y="457200"/>
            <a:ext cx="457200" cy="457200"/>
          </a:xfrm>
          <a:prstGeom prst="ellipse">
            <a:avLst/>
          </a:prstGeom>
          <a:solidFill>
            <a:srgbClr val="E22AC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Oval 11"/>
          <p:cNvSpPr/>
          <p:nvPr/>
        </p:nvSpPr>
        <p:spPr>
          <a:xfrm>
            <a:off x="228600" y="4572000"/>
            <a:ext cx="457200" cy="45720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Oval 12"/>
          <p:cNvSpPr/>
          <p:nvPr/>
        </p:nvSpPr>
        <p:spPr>
          <a:xfrm>
            <a:off x="381000" y="2362200"/>
            <a:ext cx="457200" cy="4572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7162800" y="381000"/>
            <a:ext cx="457200" cy="457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Oval 14"/>
          <p:cNvSpPr/>
          <p:nvPr/>
        </p:nvSpPr>
        <p:spPr>
          <a:xfrm>
            <a:off x="8305800" y="2514600"/>
            <a:ext cx="457200" cy="4572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Oval 15"/>
          <p:cNvSpPr/>
          <p:nvPr/>
        </p:nvSpPr>
        <p:spPr>
          <a:xfrm>
            <a:off x="8305800" y="609600"/>
            <a:ext cx="457200" cy="45720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Oval 16"/>
          <p:cNvSpPr/>
          <p:nvPr/>
        </p:nvSpPr>
        <p:spPr>
          <a:xfrm>
            <a:off x="8229600" y="4191000"/>
            <a:ext cx="457200" cy="4572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/>
          <p:cNvSpPr/>
          <p:nvPr/>
        </p:nvSpPr>
        <p:spPr>
          <a:xfrm>
            <a:off x="3581400" y="4800600"/>
            <a:ext cx="457200" cy="4572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Oval 19"/>
          <p:cNvSpPr/>
          <p:nvPr/>
        </p:nvSpPr>
        <p:spPr>
          <a:xfrm>
            <a:off x="1143000" y="5410200"/>
            <a:ext cx="457200" cy="457200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Oval 21"/>
          <p:cNvSpPr/>
          <p:nvPr/>
        </p:nvSpPr>
        <p:spPr>
          <a:xfrm>
            <a:off x="533400" y="3429000"/>
            <a:ext cx="457200" cy="4572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Oval 22"/>
          <p:cNvSpPr/>
          <p:nvPr/>
        </p:nvSpPr>
        <p:spPr>
          <a:xfrm>
            <a:off x="7162800" y="4724400"/>
            <a:ext cx="457200" cy="457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Oval 23"/>
          <p:cNvSpPr/>
          <p:nvPr/>
        </p:nvSpPr>
        <p:spPr>
          <a:xfrm>
            <a:off x="5715000" y="5029200"/>
            <a:ext cx="457200" cy="4572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Oval 24"/>
          <p:cNvSpPr/>
          <p:nvPr/>
        </p:nvSpPr>
        <p:spPr>
          <a:xfrm>
            <a:off x="4572000" y="5029200"/>
            <a:ext cx="457200" cy="457200"/>
          </a:xfrm>
          <a:prstGeom prst="ellipse">
            <a:avLst/>
          </a:prstGeom>
          <a:solidFill>
            <a:srgbClr val="E22AC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  <a:latin typeface="Arial Rounded MT Bold" pitchFamily="34" charset="0"/>
              </a:rPr>
              <a:t>What does it look like?</a:t>
            </a:r>
            <a:endParaRPr lang="en-US" b="1" dirty="0">
              <a:solidFill>
                <a:schemeClr val="tx2"/>
              </a:solidFill>
              <a:latin typeface="Arial Rounded MT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latin typeface="Arial Rounded MT Bold" pitchFamily="34" charset="0"/>
              </a:rPr>
              <a:t>The teacher places dots on the board.</a:t>
            </a:r>
          </a:p>
          <a:p>
            <a:r>
              <a:rPr lang="en-US" dirty="0" smtClean="0">
                <a:latin typeface="Arial Rounded MT Bold" pitchFamily="34" charset="0"/>
              </a:rPr>
              <a:t>She asks, “How many dots do you see?”  She records a few answers.</a:t>
            </a:r>
          </a:p>
          <a:p>
            <a:r>
              <a:rPr lang="en-US" dirty="0" smtClean="0">
                <a:latin typeface="Arial Rounded MT Bold" pitchFamily="34" charset="0"/>
              </a:rPr>
              <a:t>She asks, “What strategy did you use to know how many dots there are? Hold up a thumb for one strategy or two fingers for two strategies.”  Think-pair-share if you wish.</a:t>
            </a:r>
          </a:p>
          <a:p>
            <a:r>
              <a:rPr lang="en-US" dirty="0" smtClean="0">
                <a:latin typeface="Arial Rounded MT Bold" pitchFamily="34" charset="0"/>
              </a:rPr>
              <a:t>Teacher calls on kids and records the strategies.</a:t>
            </a:r>
            <a:endParaRPr lang="en-US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  <a:latin typeface="Arial Rounded MT Bold" pitchFamily="34" charset="0"/>
              </a:rPr>
              <a:t>Number Talk Norms</a:t>
            </a:r>
            <a:endParaRPr lang="en-US" b="1" dirty="0">
              <a:solidFill>
                <a:schemeClr val="tx2"/>
              </a:solidFill>
              <a:latin typeface="Arial Rounded MT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5" name="Picture 4" descr="IMG_5028.JPG"/>
          <p:cNvPicPr>
            <a:picLocks noChangeAspect="1"/>
          </p:cNvPicPr>
          <p:nvPr/>
        </p:nvPicPr>
        <p:blipFill>
          <a:blip r:embed="rId2" cstate="print"/>
          <a:srcRect t="3810" b="2414"/>
          <a:stretch>
            <a:fillRect/>
          </a:stretch>
        </p:blipFill>
        <p:spPr>
          <a:xfrm>
            <a:off x="2895600" y="2438400"/>
            <a:ext cx="3182952" cy="412824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914400" y="1295400"/>
            <a:ext cx="7010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Arial Rounded MT Bold" pitchFamily="34" charset="0"/>
              </a:rPr>
              <a:t>Norms help kids to know what is expected of them.</a:t>
            </a:r>
            <a:endParaRPr lang="en-US" sz="3200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4800"/>
            <a:ext cx="7772400" cy="1066799"/>
          </a:xfrm>
        </p:spPr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  <a:latin typeface="Arial Rounded MT Bold" pitchFamily="34" charset="0"/>
              </a:rPr>
              <a:t>Student Collaboration</a:t>
            </a:r>
            <a:endParaRPr lang="en-US" b="1" dirty="0">
              <a:solidFill>
                <a:schemeClr val="tx2"/>
              </a:solidFill>
              <a:latin typeface="Arial Rounded MT Bold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IMG_5022.JPG"/>
          <p:cNvPicPr>
            <a:picLocks noChangeAspect="1"/>
          </p:cNvPicPr>
          <p:nvPr/>
        </p:nvPicPr>
        <p:blipFill>
          <a:blip r:embed="rId2" cstate="print"/>
          <a:srcRect l="5542" r="3935" b="5263"/>
          <a:stretch>
            <a:fillRect/>
          </a:stretch>
        </p:blipFill>
        <p:spPr>
          <a:xfrm>
            <a:off x="304800" y="3048000"/>
            <a:ext cx="3733800" cy="2971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 descr="IMG_5024.JPG"/>
          <p:cNvPicPr>
            <a:picLocks noChangeAspect="1"/>
          </p:cNvPicPr>
          <p:nvPr/>
        </p:nvPicPr>
        <p:blipFill>
          <a:blip r:embed="rId3" cstate="print"/>
          <a:srcRect l="2120" t="18325" r="5433"/>
          <a:stretch>
            <a:fillRect/>
          </a:stretch>
        </p:blipFill>
        <p:spPr>
          <a:xfrm>
            <a:off x="4267200" y="3048000"/>
            <a:ext cx="4614111" cy="2971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762000" y="1295400"/>
            <a:ext cx="7543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Arial Rounded MT Bold" pitchFamily="34" charset="0"/>
              </a:rPr>
              <a:t>Productive partnering can help children think out loud before sharing strategies.</a:t>
            </a:r>
            <a:endParaRPr lang="en-US" sz="3200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  <a:latin typeface="Arial Rounded MT Bold" pitchFamily="34" charset="0"/>
              </a:rPr>
              <a:t>Oops!</a:t>
            </a:r>
            <a:endParaRPr lang="en-US" b="1" dirty="0">
              <a:solidFill>
                <a:schemeClr val="tx2"/>
              </a:solidFill>
              <a:latin typeface="Arial Rounded MT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/>
          <a:lstStyle/>
          <a:p>
            <a:r>
              <a:rPr lang="en-US" dirty="0" smtClean="0">
                <a:latin typeface="Arial Rounded MT Bold" pitchFamily="34" charset="0"/>
              </a:rPr>
              <a:t>Provide an environment that allows students to self-correct.</a:t>
            </a:r>
          </a:p>
          <a:p>
            <a:r>
              <a:rPr lang="en-US" dirty="0" smtClean="0">
                <a:latin typeface="Arial Rounded MT Bold" pitchFamily="34" charset="0"/>
              </a:rPr>
              <a:t>Many children will self-correct when they explain their thinking.</a:t>
            </a:r>
          </a:p>
          <a:p>
            <a:r>
              <a:rPr lang="en-US" dirty="0" smtClean="0">
                <a:latin typeface="Arial Rounded MT Bold" pitchFamily="34" charset="0"/>
              </a:rPr>
              <a:t>This is why think-pair-share is useful.</a:t>
            </a:r>
          </a:p>
          <a:p>
            <a:endParaRPr lang="en-US" dirty="0"/>
          </a:p>
        </p:txBody>
      </p:sp>
      <p:pic>
        <p:nvPicPr>
          <p:cNvPr id="4" name="Picture 3" descr="mistake.jpg"/>
          <p:cNvPicPr>
            <a:picLocks noChangeAspect="1"/>
          </p:cNvPicPr>
          <p:nvPr/>
        </p:nvPicPr>
        <p:blipFill>
          <a:blip r:embed="rId2" cstate="print"/>
          <a:srcRect t="12121"/>
          <a:stretch>
            <a:fillRect/>
          </a:stretch>
        </p:blipFill>
        <p:spPr>
          <a:xfrm>
            <a:off x="2514600" y="4191000"/>
            <a:ext cx="4054063" cy="2362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  <a:latin typeface="Arial Rounded MT Bold" pitchFamily="34" charset="0"/>
              </a:rPr>
              <a:t>Possible Recordings</a:t>
            </a:r>
            <a:endParaRPr lang="en-US" b="1" dirty="0">
              <a:solidFill>
                <a:schemeClr val="tx2"/>
              </a:solidFill>
              <a:latin typeface="Arial Rounded MT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IMG_779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6800" y="1600200"/>
            <a:ext cx="6938971" cy="4267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  <a:latin typeface="Arial Rounded MT Bold" pitchFamily="34" charset="0"/>
              </a:rPr>
              <a:t>Your Turn</a:t>
            </a:r>
            <a:endParaRPr lang="en-US" b="1" dirty="0">
              <a:solidFill>
                <a:schemeClr val="tx2"/>
              </a:solidFill>
              <a:latin typeface="Arial Rounded MT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5410200" y="3429000"/>
            <a:ext cx="914400" cy="914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6248400" y="2514600"/>
            <a:ext cx="914400" cy="914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2819400" y="3429000"/>
            <a:ext cx="914400" cy="914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1828800" y="2590800"/>
            <a:ext cx="914400" cy="914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Oval 14"/>
          <p:cNvSpPr/>
          <p:nvPr/>
        </p:nvSpPr>
        <p:spPr>
          <a:xfrm>
            <a:off x="6324600" y="4343400"/>
            <a:ext cx="914400" cy="914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Oval 15"/>
          <p:cNvSpPr/>
          <p:nvPr/>
        </p:nvSpPr>
        <p:spPr>
          <a:xfrm>
            <a:off x="4114800" y="3429000"/>
            <a:ext cx="914400" cy="914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Oval 16"/>
          <p:cNvSpPr/>
          <p:nvPr/>
        </p:nvSpPr>
        <p:spPr>
          <a:xfrm>
            <a:off x="1828800" y="4267200"/>
            <a:ext cx="914400" cy="9144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  <a:latin typeface="Arial Rounded MT Bold" pitchFamily="34" charset="0"/>
              </a:rPr>
              <a:t>Ten Frame Dots</a:t>
            </a:r>
            <a:endParaRPr lang="en-US" b="1" dirty="0">
              <a:solidFill>
                <a:schemeClr val="tx2"/>
              </a:solidFill>
              <a:latin typeface="Arial Rounded MT Bold" pitchFamily="34" charset="0"/>
            </a:endParaRPr>
          </a:p>
        </p:txBody>
      </p:sp>
      <p:pic>
        <p:nvPicPr>
          <p:cNvPr id="4" name="Content Placeholder 3" descr="PvY8dn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24000" y="2667000"/>
            <a:ext cx="6422773" cy="2590800"/>
          </a:xfrm>
        </p:spPr>
      </p:pic>
      <p:sp>
        <p:nvSpPr>
          <p:cNvPr id="6" name="TextBox 5"/>
          <p:cNvSpPr txBox="1"/>
          <p:nvPr/>
        </p:nvSpPr>
        <p:spPr>
          <a:xfrm>
            <a:off x="1066800" y="1371600"/>
            <a:ext cx="6858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Arial Rounded MT Bold" pitchFamily="34" charset="0"/>
              </a:rPr>
              <a:t>A ten frame helps to organize the dots for kids.</a:t>
            </a:r>
            <a:endParaRPr lang="en-US" sz="3200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546225"/>
          </a:xfrm>
        </p:spPr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  <a:latin typeface="Arial Rounded MT Bold" pitchFamily="34" charset="0"/>
              </a:rPr>
              <a:t>Double Ten Frames</a:t>
            </a:r>
            <a:endParaRPr lang="en-US" b="1" dirty="0">
              <a:solidFill>
                <a:schemeClr val="tx2"/>
              </a:solidFill>
              <a:latin typeface="Arial Rounded MT Bold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Insert picture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Content Placeholder 3" descr="IMG_3781.JPG"/>
          <p:cNvPicPr>
            <a:picLocks noChangeAspect="1"/>
          </p:cNvPicPr>
          <p:nvPr/>
        </p:nvPicPr>
        <p:blipFill>
          <a:blip r:embed="rId2" cstate="print"/>
          <a:srcRect t="3279" b="3279"/>
          <a:stretch>
            <a:fillRect/>
          </a:stretch>
        </p:blipFill>
        <p:spPr>
          <a:xfrm rot="5400000">
            <a:off x="2839243" y="2494757"/>
            <a:ext cx="3429000" cy="39258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381000" y="1600200"/>
            <a:ext cx="8382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Arial Rounded MT Bold" pitchFamily="34" charset="0"/>
              </a:rPr>
              <a:t>Double ten frames offer more possible strategies.</a:t>
            </a:r>
            <a:endParaRPr lang="en-US" sz="3200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  <a:latin typeface="Arial Rounded MT Bold" pitchFamily="34" charset="0"/>
              </a:rPr>
              <a:t>Video #2</a:t>
            </a:r>
            <a:endParaRPr lang="en-US" b="1" dirty="0">
              <a:solidFill>
                <a:schemeClr val="tx2"/>
              </a:solidFill>
              <a:latin typeface="Arial Rounded MT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Arial Rounded MT Bold" pitchFamily="34" charset="0"/>
              </a:rPr>
              <a:t>Do kids make groups of ten?</a:t>
            </a:r>
          </a:p>
          <a:p>
            <a:endParaRPr lang="en-US" dirty="0" smtClean="0">
              <a:latin typeface="Arial Rounded MT Bold" pitchFamily="34" charset="0"/>
            </a:endParaRPr>
          </a:p>
          <a:p>
            <a:r>
              <a:rPr lang="en-US" dirty="0" smtClean="0">
                <a:latin typeface="Arial Rounded MT Bold" pitchFamily="34" charset="0"/>
              </a:rPr>
              <a:t>Do they support their answers?</a:t>
            </a:r>
            <a:endParaRPr lang="en-US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  <a:latin typeface="Arial Rounded MT Bold" pitchFamily="34" charset="0"/>
              </a:rPr>
              <a:t>Make a Ten</a:t>
            </a:r>
            <a:endParaRPr lang="en-US" b="1" dirty="0">
              <a:solidFill>
                <a:schemeClr val="tx2"/>
              </a:solidFill>
              <a:latin typeface="Arial Rounded MT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Arial Rounded MT Bold" pitchFamily="34" charset="0"/>
              </a:rPr>
              <a:t>Children need to know that  teens have a </a:t>
            </a:r>
            <a:r>
              <a:rPr lang="en-US" dirty="0" smtClean="0">
                <a:solidFill>
                  <a:srgbClr val="FF0000"/>
                </a:solidFill>
                <a:latin typeface="Arial Rounded MT Bold" pitchFamily="34" charset="0"/>
              </a:rPr>
              <a:t>group of ten</a:t>
            </a:r>
            <a:r>
              <a:rPr lang="en-US" dirty="0" smtClean="0">
                <a:latin typeface="Arial Rounded MT Bold" pitchFamily="34" charset="0"/>
              </a:rPr>
              <a:t>.</a:t>
            </a:r>
          </a:p>
          <a:p>
            <a:r>
              <a:rPr lang="en-US" dirty="0" smtClean="0">
                <a:solidFill>
                  <a:srgbClr val="FF0000"/>
                </a:solidFill>
                <a:latin typeface="Arial Rounded MT Bold" pitchFamily="34" charset="0"/>
              </a:rPr>
              <a:t>Filling in a ten frame </a:t>
            </a:r>
            <a:r>
              <a:rPr lang="en-US" dirty="0" smtClean="0">
                <a:latin typeface="Arial Rounded MT Bold" pitchFamily="34" charset="0"/>
              </a:rPr>
              <a:t>is an easy way to determine the number of dots.</a:t>
            </a:r>
          </a:p>
          <a:p>
            <a:r>
              <a:rPr lang="en-US" dirty="0" smtClean="0">
                <a:latin typeface="Arial Rounded MT Bold" pitchFamily="34" charset="0"/>
              </a:rPr>
              <a:t>The </a:t>
            </a:r>
            <a:r>
              <a:rPr lang="en-US" dirty="0" smtClean="0">
                <a:solidFill>
                  <a:srgbClr val="FF0000"/>
                </a:solidFill>
                <a:latin typeface="Arial Rounded MT Bold" pitchFamily="34" charset="0"/>
              </a:rPr>
              <a:t>absence of dots </a:t>
            </a:r>
            <a:r>
              <a:rPr lang="en-US" dirty="0" smtClean="0">
                <a:latin typeface="Arial Rounded MT Bold" pitchFamily="34" charset="0"/>
              </a:rPr>
              <a:t>can indicate a subtraction strategy.</a:t>
            </a:r>
          </a:p>
          <a:p>
            <a:r>
              <a:rPr lang="en-US" dirty="0" smtClean="0">
                <a:latin typeface="Arial Rounded MT Bold" pitchFamily="34" charset="0"/>
              </a:rPr>
              <a:t>Some children come up with </a:t>
            </a:r>
            <a:r>
              <a:rPr lang="en-US" dirty="0" smtClean="0">
                <a:solidFill>
                  <a:srgbClr val="FF0000"/>
                </a:solidFill>
                <a:latin typeface="Arial Rounded MT Bold" pitchFamily="34" charset="0"/>
              </a:rPr>
              <a:t>creative</a:t>
            </a:r>
            <a:r>
              <a:rPr lang="en-US" dirty="0" smtClean="0">
                <a:latin typeface="Arial Rounded MT Bold" pitchFamily="34" charset="0"/>
              </a:rPr>
              <a:t> ways to solve a double ten frame.</a:t>
            </a:r>
            <a:endParaRPr lang="en-US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685800"/>
            <a:ext cx="7772400" cy="14700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 descr="C:\Users\Mary\Downloads\inspire\IMG_7145.JPG"/>
          <p:cNvPicPr>
            <a:picLocks noChangeAspect="1" noChangeArrowheads="1"/>
          </p:cNvPicPr>
          <p:nvPr/>
        </p:nvPicPr>
        <p:blipFill>
          <a:blip r:embed="rId2" cstate="print"/>
          <a:srcRect t="7602" b="17647"/>
          <a:stretch>
            <a:fillRect/>
          </a:stretch>
        </p:blipFill>
        <p:spPr bwMode="auto">
          <a:xfrm>
            <a:off x="1371600" y="685800"/>
            <a:ext cx="6607108" cy="5334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905000" y="990600"/>
            <a:ext cx="5486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000" b="1" dirty="0" smtClean="0">
                <a:latin typeface="Arial Rounded MT Bold" pitchFamily="34" charset="0"/>
              </a:rPr>
              <a:t>Yes, this will be useful to you later in life.</a:t>
            </a:r>
            <a:endParaRPr lang="en-US" sz="3000" b="1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  <a:latin typeface="Arial Rounded MT Bold" pitchFamily="34" charset="0"/>
              </a:rPr>
              <a:t>Practice with a Partner</a:t>
            </a:r>
            <a:endParaRPr lang="en-US" b="1" dirty="0">
              <a:solidFill>
                <a:schemeClr val="tx2"/>
              </a:solidFill>
              <a:latin typeface="Arial Rounded MT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>
                <a:latin typeface="Arial Rounded MT Bold" pitchFamily="34" charset="0"/>
              </a:rPr>
              <a:t>Use the dots on the tables and take turns being the teacher and the student.  Have fun!</a:t>
            </a:r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</p:txBody>
      </p:sp>
      <p:pic>
        <p:nvPicPr>
          <p:cNvPr id="5" name="Picture 4" descr="Cooperative Learning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38400" y="3200400"/>
            <a:ext cx="4419600" cy="30522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  <a:latin typeface="Arial Rounded MT Bold" pitchFamily="34" charset="0"/>
              </a:rPr>
              <a:t>Double Ten Frame Recording</a:t>
            </a:r>
            <a:endParaRPr lang="en-US" b="1" dirty="0">
              <a:solidFill>
                <a:schemeClr val="tx2"/>
              </a:solidFill>
              <a:latin typeface="Arial Rounded MT Bold" pitchFamily="34" charset="0"/>
            </a:endParaRPr>
          </a:p>
        </p:txBody>
      </p:sp>
      <p:pic>
        <p:nvPicPr>
          <p:cNvPr id="2050" name="Picture 2" descr="C:\Users\Mary\Downloads\inspire\IMG_714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contrast="30000"/>
          </a:blip>
          <a:srcRect l="7857" t="1684" r="13574" b="4034"/>
          <a:stretch>
            <a:fillRect/>
          </a:stretch>
        </p:blipFill>
        <p:spPr bwMode="auto">
          <a:xfrm>
            <a:off x="1828800" y="2575560"/>
            <a:ext cx="4876800" cy="39014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609600" y="1371600"/>
            <a:ext cx="8001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Arial Rounded MT Bold" pitchFamily="34" charset="0"/>
              </a:rPr>
              <a:t>Kids recognize their ability to add or subtract!</a:t>
            </a:r>
            <a:endParaRPr lang="en-US" sz="3200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  <a:latin typeface="Arial Rounded MT Bold" pitchFamily="34" charset="0"/>
              </a:rPr>
              <a:t>Why start with dots?</a:t>
            </a:r>
            <a:endParaRPr lang="en-US" b="1" dirty="0">
              <a:solidFill>
                <a:schemeClr val="tx2"/>
              </a:solidFill>
              <a:latin typeface="Arial Rounded MT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Arial Rounded MT Bold" pitchFamily="34" charset="0"/>
              </a:rPr>
              <a:t>Children can understand that that are </a:t>
            </a:r>
            <a:r>
              <a:rPr lang="en-US" dirty="0" smtClean="0">
                <a:solidFill>
                  <a:srgbClr val="FF0000"/>
                </a:solidFill>
                <a:latin typeface="Arial Rounded MT Bold" pitchFamily="34" charset="0"/>
              </a:rPr>
              <a:t>multiple ways to record </a:t>
            </a:r>
            <a:r>
              <a:rPr lang="en-US" dirty="0" smtClean="0">
                <a:latin typeface="Arial Rounded MT Bold" pitchFamily="34" charset="0"/>
              </a:rPr>
              <a:t>the same number.</a:t>
            </a:r>
          </a:p>
          <a:p>
            <a:r>
              <a:rPr lang="en-US" dirty="0" smtClean="0">
                <a:solidFill>
                  <a:srgbClr val="FF0000"/>
                </a:solidFill>
                <a:latin typeface="Arial Rounded MT Bold" pitchFamily="34" charset="0"/>
              </a:rPr>
              <a:t>Every child </a:t>
            </a:r>
            <a:r>
              <a:rPr lang="en-US" dirty="0" smtClean="0">
                <a:latin typeface="Arial Rounded MT Bold" pitchFamily="34" charset="0"/>
              </a:rPr>
              <a:t>can participate.</a:t>
            </a:r>
          </a:p>
          <a:p>
            <a:r>
              <a:rPr lang="en-US" dirty="0" smtClean="0">
                <a:latin typeface="Arial Rounded MT Bold" pitchFamily="34" charset="0"/>
              </a:rPr>
              <a:t>Children learn how to </a:t>
            </a:r>
            <a:r>
              <a:rPr lang="en-US" dirty="0" smtClean="0">
                <a:solidFill>
                  <a:srgbClr val="FF0000"/>
                </a:solidFill>
                <a:latin typeface="Arial Rounded MT Bold" pitchFamily="34" charset="0"/>
              </a:rPr>
              <a:t>explain their thinking.</a:t>
            </a:r>
            <a:endParaRPr lang="en-US" dirty="0" smtClean="0">
              <a:latin typeface="Arial Rounded MT Bold" pitchFamily="34" charset="0"/>
            </a:endParaRPr>
          </a:p>
          <a:p>
            <a:r>
              <a:rPr lang="en-US" dirty="0" smtClean="0">
                <a:latin typeface="Arial Rounded MT Bold" pitchFamily="34" charset="0"/>
              </a:rPr>
              <a:t>Mental math </a:t>
            </a:r>
            <a:r>
              <a:rPr lang="en-US" dirty="0" smtClean="0">
                <a:solidFill>
                  <a:srgbClr val="FF0000"/>
                </a:solidFill>
                <a:latin typeface="Arial Rounded MT Bold" pitchFamily="34" charset="0"/>
              </a:rPr>
              <a:t>strategies improve</a:t>
            </a:r>
            <a:r>
              <a:rPr lang="en-US" dirty="0" smtClean="0">
                <a:latin typeface="Arial Rounded MT Bold" pitchFamily="34" charset="0"/>
              </a:rPr>
              <a:t>. </a:t>
            </a:r>
            <a:endParaRPr lang="en-US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  <a:latin typeface="Arial Rounded MT Bold" pitchFamily="34" charset="0"/>
              </a:rPr>
              <a:t>Lots of Dots</a:t>
            </a:r>
            <a:endParaRPr lang="en-US" b="1" dirty="0">
              <a:solidFill>
                <a:schemeClr val="tx2"/>
              </a:solidFill>
              <a:latin typeface="Arial Rounded MT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3600" dirty="0" smtClean="0">
                <a:latin typeface="Arial Rounded MT Bold" pitchFamily="34" charset="0"/>
              </a:rPr>
              <a:t>Dot Cards</a:t>
            </a:r>
          </a:p>
          <a:p>
            <a:pPr>
              <a:buNone/>
            </a:pPr>
            <a:r>
              <a:rPr lang="en-US" sz="3600" dirty="0" smtClean="0">
                <a:latin typeface="Arial Rounded MT Bold" pitchFamily="34" charset="0"/>
              </a:rPr>
              <a:t>Foam Dots</a:t>
            </a:r>
          </a:p>
          <a:p>
            <a:pPr>
              <a:buNone/>
            </a:pPr>
            <a:r>
              <a:rPr lang="en-US" sz="3600" dirty="0" smtClean="0">
                <a:latin typeface="Arial Rounded MT Bold" pitchFamily="34" charset="0"/>
              </a:rPr>
              <a:t>Whiteboards</a:t>
            </a:r>
          </a:p>
          <a:p>
            <a:pPr>
              <a:buNone/>
            </a:pPr>
            <a:r>
              <a:rPr lang="en-US" sz="3600" dirty="0" smtClean="0">
                <a:latin typeface="Arial Rounded MT Bold" pitchFamily="34" charset="0"/>
              </a:rPr>
              <a:t>Ten Frames</a:t>
            </a:r>
          </a:p>
          <a:p>
            <a:pPr>
              <a:buNone/>
            </a:pPr>
            <a:r>
              <a:rPr lang="en-US" sz="3600" dirty="0" smtClean="0">
                <a:latin typeface="Arial Rounded MT Bold" pitchFamily="34" charset="0"/>
              </a:rPr>
              <a:t>Counters</a:t>
            </a:r>
          </a:p>
          <a:p>
            <a:pPr>
              <a:buNone/>
            </a:pPr>
            <a:r>
              <a:rPr lang="en-US" sz="3600" dirty="0" smtClean="0">
                <a:latin typeface="Arial Rounded MT Bold" pitchFamily="34" charset="0"/>
              </a:rPr>
              <a:t>Magnets</a:t>
            </a:r>
            <a:endParaRPr lang="en-US" sz="3600" dirty="0">
              <a:latin typeface="Arial Rounded MT Bold" pitchFamily="34" charset="0"/>
            </a:endParaRPr>
          </a:p>
        </p:txBody>
      </p:sp>
      <p:pic>
        <p:nvPicPr>
          <p:cNvPr id="5" name="Content Placeholder 12" descr="IMG_375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05200" y="1524000"/>
            <a:ext cx="5322754" cy="4267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  <a:latin typeface="Arial Rounded MT Bold" pitchFamily="34" charset="0"/>
              </a:rPr>
              <a:t>May Do Activity</a:t>
            </a:r>
            <a:endParaRPr lang="en-US" b="1" dirty="0">
              <a:solidFill>
                <a:schemeClr val="tx2"/>
              </a:solidFill>
              <a:latin typeface="Arial Rounded MT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pic>
        <p:nvPicPr>
          <p:cNvPr id="4" name="Content Placeholder 3" descr="IMG_378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8377" y="1371600"/>
            <a:ext cx="5974449" cy="48006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  <a:latin typeface="Arial Rounded MT Bold" pitchFamily="34" charset="0"/>
              </a:rPr>
              <a:t>Purposeful String</a:t>
            </a:r>
            <a:endParaRPr lang="en-US" b="1" dirty="0">
              <a:solidFill>
                <a:schemeClr val="tx2"/>
              </a:solidFill>
              <a:latin typeface="Arial Rounded MT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dirty="0" smtClean="0">
                <a:latin typeface="Arial Rounded MT Bold" pitchFamily="34" charset="0"/>
              </a:rPr>
              <a:t>A purposeful string is a series of problems with increased rigor that use similar strategies.</a:t>
            </a:r>
            <a:endParaRPr lang="en-US" dirty="0">
              <a:latin typeface="Arial Rounded MT Bold" pitchFamily="34" charset="0"/>
            </a:endParaRPr>
          </a:p>
          <a:p>
            <a:pPr>
              <a:buNone/>
            </a:pPr>
            <a:r>
              <a:rPr lang="en-US" sz="4400" dirty="0" smtClean="0">
                <a:latin typeface="Arial Rounded MT Bold" pitchFamily="34" charset="0"/>
              </a:rPr>
              <a:t>					</a:t>
            </a:r>
            <a:r>
              <a:rPr lang="en-US" sz="4400" dirty="0" smtClean="0">
                <a:solidFill>
                  <a:srgbClr val="FF0000"/>
                </a:solidFill>
                <a:latin typeface="Arial Rounded MT Bold" pitchFamily="34" charset="0"/>
              </a:rPr>
              <a:t>6 + 6 </a:t>
            </a:r>
          </a:p>
          <a:p>
            <a:pPr>
              <a:buNone/>
            </a:pPr>
            <a:r>
              <a:rPr lang="en-US" sz="4400" dirty="0" smtClean="0">
                <a:solidFill>
                  <a:srgbClr val="FF0000"/>
                </a:solidFill>
                <a:latin typeface="Arial Rounded MT Bold" pitchFamily="34" charset="0"/>
              </a:rPr>
              <a:t>					6 + 7</a:t>
            </a:r>
          </a:p>
          <a:p>
            <a:pPr>
              <a:buNone/>
            </a:pPr>
            <a:r>
              <a:rPr lang="en-US" sz="4400" dirty="0" smtClean="0">
                <a:solidFill>
                  <a:srgbClr val="FF0000"/>
                </a:solidFill>
                <a:latin typeface="Arial Rounded MT Bold" pitchFamily="34" charset="0"/>
              </a:rPr>
              <a:t>					6 + 5</a:t>
            </a:r>
            <a:endParaRPr lang="en-US" sz="4400" dirty="0">
              <a:solidFill>
                <a:srgbClr val="FF0000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  <a:latin typeface="Arial Rounded MT Bold" pitchFamily="34" charset="0"/>
              </a:rPr>
              <a:t>Adding Money</a:t>
            </a:r>
            <a:endParaRPr lang="en-US" b="1" dirty="0">
              <a:solidFill>
                <a:schemeClr val="tx2"/>
              </a:solidFill>
              <a:latin typeface="Arial Rounded MT Bold" pitchFamily="34" charset="0"/>
            </a:endParaRPr>
          </a:p>
        </p:txBody>
      </p:sp>
      <p:pic>
        <p:nvPicPr>
          <p:cNvPr id="5" name="Picture 4" descr="2004 Uncirc Nickel obverse-g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0600" y="1524000"/>
            <a:ext cx="1940052" cy="1910754"/>
          </a:xfrm>
          <a:prstGeom prst="rect">
            <a:avLst/>
          </a:prstGeom>
        </p:spPr>
      </p:pic>
      <p:pic>
        <p:nvPicPr>
          <p:cNvPr id="6" name="Picture 5" descr="2004 Uncirc Nickel obverse-g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24200" y="1524000"/>
            <a:ext cx="1940052" cy="1910754"/>
          </a:xfrm>
          <a:prstGeom prst="rect">
            <a:avLst/>
          </a:prstGeom>
        </p:spPr>
      </p:pic>
      <p:pic>
        <p:nvPicPr>
          <p:cNvPr id="9" name="Picture 8" descr="2004 Uncirc Nickel obverse-g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57800" y="1524000"/>
            <a:ext cx="1940052" cy="1910754"/>
          </a:xfrm>
          <a:prstGeom prst="rect">
            <a:avLst/>
          </a:prstGeom>
        </p:spPr>
      </p:pic>
      <p:pic>
        <p:nvPicPr>
          <p:cNvPr id="10" name="Picture 9" descr="2004 Uncirc Nickel obverse-g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4400" y="3581400"/>
            <a:ext cx="1940052" cy="1910754"/>
          </a:xfrm>
          <a:prstGeom prst="rect">
            <a:avLst/>
          </a:prstGeom>
        </p:spPr>
      </p:pic>
      <p:pic>
        <p:nvPicPr>
          <p:cNvPr id="11" name="Picture 10" descr="2004 Uncirc Nickel obverse-g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0400" y="3581400"/>
            <a:ext cx="1940052" cy="1910754"/>
          </a:xfrm>
          <a:prstGeom prst="rect">
            <a:avLst/>
          </a:prstGeom>
        </p:spPr>
      </p:pic>
      <p:pic>
        <p:nvPicPr>
          <p:cNvPr id="12" name="Picture 11" descr="2004 Uncirc Nickel obverse-g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0" y="3581400"/>
            <a:ext cx="1940052" cy="19107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  <a:latin typeface="Arial Rounded MT Bold" pitchFamily="34" charset="0"/>
              </a:rPr>
              <a:t>Increased Rigor</a:t>
            </a:r>
            <a:endParaRPr lang="en-US" b="1" dirty="0">
              <a:solidFill>
                <a:schemeClr val="tx2"/>
              </a:solidFill>
              <a:latin typeface="Arial Rounded MT Bold" pitchFamily="34" charset="0"/>
            </a:endParaRPr>
          </a:p>
        </p:txBody>
      </p:sp>
      <p:pic>
        <p:nvPicPr>
          <p:cNvPr id="5" name="Picture 4" descr="2004 Uncirc Nickel obverse-g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1524000"/>
            <a:ext cx="1940052" cy="1910754"/>
          </a:xfrm>
          <a:prstGeom prst="rect">
            <a:avLst/>
          </a:prstGeom>
        </p:spPr>
      </p:pic>
      <p:pic>
        <p:nvPicPr>
          <p:cNvPr id="6" name="Picture 5" descr="2004 Uncirc Nickel obverse-g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43200" y="1524000"/>
            <a:ext cx="1940052" cy="1910754"/>
          </a:xfrm>
          <a:prstGeom prst="rect">
            <a:avLst/>
          </a:prstGeom>
        </p:spPr>
      </p:pic>
      <p:pic>
        <p:nvPicPr>
          <p:cNvPr id="9" name="Picture 8" descr="2004 Uncirc Nickel obverse-g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24400" y="1524000"/>
            <a:ext cx="1940052" cy="1910754"/>
          </a:xfrm>
          <a:prstGeom prst="rect">
            <a:avLst/>
          </a:prstGeom>
        </p:spPr>
      </p:pic>
      <p:pic>
        <p:nvPicPr>
          <p:cNvPr id="10" name="Picture 9" descr="2004 Uncirc Nickel obverse-g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3505200"/>
            <a:ext cx="1940052" cy="1910754"/>
          </a:xfrm>
          <a:prstGeom prst="rect">
            <a:avLst/>
          </a:prstGeom>
        </p:spPr>
      </p:pic>
      <p:pic>
        <p:nvPicPr>
          <p:cNvPr id="11" name="Picture 10" descr="2004 Uncirc Nickel obverse-g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19400" y="3581400"/>
            <a:ext cx="1940052" cy="1910754"/>
          </a:xfrm>
          <a:prstGeom prst="rect">
            <a:avLst/>
          </a:prstGeom>
        </p:spPr>
      </p:pic>
      <p:pic>
        <p:nvPicPr>
          <p:cNvPr id="12" name="Picture 11" descr="2004 Uncirc Nickel obverse-g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00600" y="3581400"/>
            <a:ext cx="1940052" cy="1910754"/>
          </a:xfrm>
          <a:prstGeom prst="rect">
            <a:avLst/>
          </a:prstGeom>
        </p:spPr>
      </p:pic>
      <p:pic>
        <p:nvPicPr>
          <p:cNvPr id="1027" name="Picture 3" descr="C:\Users\Mary\Downloads\inspire\images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1800" y="1676400"/>
            <a:ext cx="1679757" cy="1717589"/>
          </a:xfrm>
          <a:prstGeom prst="rect">
            <a:avLst/>
          </a:prstGeom>
          <a:noFill/>
        </p:spPr>
      </p:pic>
      <p:pic>
        <p:nvPicPr>
          <p:cNvPr id="1028" name="Picture 4" descr="C:\Users\Mary\Downloads\inspire\images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1800" y="3733800"/>
            <a:ext cx="1681434" cy="17193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600200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  <a:latin typeface="Arial Rounded MT Bold" pitchFamily="34" charset="0"/>
              </a:rPr>
              <a:t>Money Video</a:t>
            </a:r>
            <a:endParaRPr lang="en-US" b="1" dirty="0">
              <a:solidFill>
                <a:schemeClr val="tx2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  <a:latin typeface="Arial Rounded MT Bold" pitchFamily="34" charset="0"/>
              </a:rPr>
              <a:t>Planning</a:t>
            </a:r>
            <a:endParaRPr lang="en-US" b="1" dirty="0">
              <a:solidFill>
                <a:schemeClr val="tx2"/>
              </a:solidFill>
              <a:latin typeface="Arial Rounded MT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latin typeface="Arial Rounded MT Bold" pitchFamily="34" charset="0"/>
              </a:rPr>
              <a:t>Choose a problem that can be solved in </a:t>
            </a:r>
            <a:r>
              <a:rPr lang="en-US" dirty="0" smtClean="0">
                <a:solidFill>
                  <a:srgbClr val="FF0000"/>
                </a:solidFill>
                <a:latin typeface="Arial Rounded MT Bold" pitchFamily="34" charset="0"/>
              </a:rPr>
              <a:t>multiple ways </a:t>
            </a:r>
            <a:r>
              <a:rPr lang="en-US" dirty="0" smtClean="0">
                <a:latin typeface="Arial Rounded MT Bold" pitchFamily="34" charset="0"/>
              </a:rPr>
              <a:t>by the kids.</a:t>
            </a:r>
          </a:p>
          <a:p>
            <a:r>
              <a:rPr lang="en-US" dirty="0" smtClean="0">
                <a:latin typeface="Arial Rounded MT Bold" pitchFamily="34" charset="0"/>
              </a:rPr>
              <a:t>Choose a problem that incorporates a </a:t>
            </a:r>
            <a:r>
              <a:rPr lang="en-US" dirty="0" smtClean="0">
                <a:solidFill>
                  <a:srgbClr val="FF0000"/>
                </a:solidFill>
                <a:latin typeface="Arial Rounded MT Bold" pitchFamily="34" charset="0"/>
              </a:rPr>
              <a:t>strategy that you hope </a:t>
            </a:r>
            <a:r>
              <a:rPr lang="en-US" dirty="0" smtClean="0">
                <a:latin typeface="Arial Rounded MT Bold" pitchFamily="34" charset="0"/>
              </a:rPr>
              <a:t>the children will use (i.e., doubles, make a ten, place value, etc.).</a:t>
            </a:r>
          </a:p>
          <a:p>
            <a:r>
              <a:rPr lang="en-US" dirty="0" smtClean="0">
                <a:latin typeface="Arial Rounded MT Bold" pitchFamily="34" charset="0"/>
              </a:rPr>
              <a:t>If YOUR intended strategy does not get used, </a:t>
            </a:r>
            <a:r>
              <a:rPr lang="en-US" dirty="0" smtClean="0">
                <a:solidFill>
                  <a:srgbClr val="FF0000"/>
                </a:solidFill>
                <a:latin typeface="Arial Rounded MT Bold" pitchFamily="34" charset="0"/>
              </a:rPr>
              <a:t>don’t tell the kids what they missed</a:t>
            </a:r>
            <a:r>
              <a:rPr lang="en-US" dirty="0" smtClean="0">
                <a:latin typeface="Arial Rounded MT Bold" pitchFamily="34" charset="0"/>
              </a:rPr>
              <a:t>.  Otherwise, they may think their other strategies were wrong.</a:t>
            </a:r>
            <a:endParaRPr lang="en-US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  <a:latin typeface="Arial Rounded MT Bold" pitchFamily="34" charset="0"/>
              </a:rPr>
              <a:t>What is a Number Talk?</a:t>
            </a:r>
            <a:endParaRPr lang="en-US" b="1" dirty="0">
              <a:solidFill>
                <a:schemeClr val="tx2"/>
              </a:solidFill>
              <a:latin typeface="Arial Rounded MT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Arial Rounded MT Bold" pitchFamily="34" charset="0"/>
              </a:rPr>
              <a:t>A Number Talk is a 5 to 15-minute mental math lesson.</a:t>
            </a:r>
          </a:p>
          <a:p>
            <a:endParaRPr lang="en-US" dirty="0">
              <a:latin typeface="Arial Rounded MT Bold" pitchFamily="34" charset="0"/>
            </a:endParaRPr>
          </a:p>
          <a:p>
            <a:r>
              <a:rPr lang="en-US" dirty="0" smtClean="0">
                <a:solidFill>
                  <a:schemeClr val="tx1"/>
                </a:solidFill>
                <a:latin typeface="Arial Rounded MT Bold" pitchFamily="34" charset="0"/>
              </a:rPr>
              <a:t>A Number Talk builds mathematical       fluency.</a:t>
            </a:r>
            <a:endParaRPr lang="en-US" dirty="0">
              <a:latin typeface="Arial Rounded MT Bold" pitchFamily="34" charset="0"/>
            </a:endParaRPr>
          </a:p>
        </p:txBody>
      </p:sp>
      <p:pic>
        <p:nvPicPr>
          <p:cNvPr id="4" name="Picture 3" descr="pic-consult-289x25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71800" y="3657600"/>
            <a:ext cx="3376574" cy="284049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114800" y="3886200"/>
            <a:ext cx="1143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latin typeface="Arial Rounded MT Bold" pitchFamily="34" charset="0"/>
              </a:rPr>
              <a:t>MATH</a:t>
            </a:r>
            <a:endParaRPr lang="en-US" sz="2600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89038"/>
          </a:xfrm>
        </p:spPr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  <a:latin typeface="Arial Rounded MT Bold" pitchFamily="34" charset="0"/>
              </a:rPr>
              <a:t>Number Talks Environment</a:t>
            </a:r>
            <a:endParaRPr lang="en-US" b="1" dirty="0">
              <a:solidFill>
                <a:schemeClr val="tx2"/>
              </a:solidFill>
              <a:latin typeface="Arial Rounded MT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latin typeface="Arial Rounded MT Bold" pitchFamily="34" charset="0"/>
              </a:rPr>
              <a:t>Students may need to use the walls for clues to help them with Number Talks.</a:t>
            </a:r>
            <a:endParaRPr lang="en-US" dirty="0">
              <a:latin typeface="Arial Rounded MT Bold" pitchFamily="34" charset="0"/>
            </a:endParaRPr>
          </a:p>
        </p:txBody>
      </p:sp>
      <p:pic>
        <p:nvPicPr>
          <p:cNvPr id="4" name="Picture 3" descr="IMG_779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1624" y="2362200"/>
            <a:ext cx="5956912" cy="4114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65238"/>
          </a:xfrm>
        </p:spPr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  <a:latin typeface="Arial Rounded MT Bold" pitchFamily="34" charset="0"/>
              </a:rPr>
              <a:t>Math Strategies</a:t>
            </a:r>
            <a:endParaRPr lang="en-US" b="1" dirty="0">
              <a:solidFill>
                <a:schemeClr val="tx2"/>
              </a:solidFill>
              <a:latin typeface="Arial Rounded MT Bold" pitchFamily="34" charset="0"/>
            </a:endParaRPr>
          </a:p>
        </p:txBody>
      </p:sp>
      <p:pic>
        <p:nvPicPr>
          <p:cNvPr id="4" name="Content Placeholder 3" descr="IMG_783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438400"/>
            <a:ext cx="2590800" cy="406988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457200" y="1143000"/>
            <a:ext cx="8077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atin typeface="Arial Rounded MT Bold" pitchFamily="34" charset="0"/>
              </a:rPr>
              <a:t>To reinforce a particular strategy used, you may want to name it after a child who used it.</a:t>
            </a:r>
            <a:endParaRPr lang="en-US" sz="3200" dirty="0">
              <a:latin typeface="Arial Rounded MT Bold" pitchFamily="34" charset="0"/>
            </a:endParaRPr>
          </a:p>
        </p:txBody>
      </p:sp>
      <p:pic>
        <p:nvPicPr>
          <p:cNvPr id="6" name="Picture 5" descr="strategy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1173" y="2751463"/>
            <a:ext cx="5455627" cy="341798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  <a:latin typeface="Arial Rounded MT Bold" pitchFamily="34" charset="0"/>
              </a:rPr>
              <a:t>Place Value</a:t>
            </a:r>
            <a:endParaRPr lang="en-US" b="1" dirty="0">
              <a:solidFill>
                <a:schemeClr val="tx2"/>
              </a:solidFill>
              <a:latin typeface="Arial Rounded MT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en-US" dirty="0" smtClean="0">
                <a:latin typeface="Arial Rounded MT Bold" pitchFamily="34" charset="0"/>
              </a:rPr>
              <a:t>Display numbers horizontally and force kids to use place value.</a:t>
            </a:r>
          </a:p>
          <a:p>
            <a:pPr algn="ctr">
              <a:buNone/>
            </a:pPr>
            <a:endParaRPr lang="en-US" dirty="0"/>
          </a:p>
          <a:p>
            <a:pPr algn="ctr">
              <a:buNone/>
            </a:pPr>
            <a:r>
              <a:rPr lang="en-US" sz="6000" dirty="0" smtClean="0">
                <a:solidFill>
                  <a:srgbClr val="FF0000"/>
                </a:solidFill>
                <a:latin typeface="Arial Rounded MT Bold" pitchFamily="34" charset="0"/>
              </a:rPr>
              <a:t>15 + 32 =</a:t>
            </a:r>
            <a:endParaRPr lang="en-US" sz="6000" dirty="0">
              <a:solidFill>
                <a:srgbClr val="FF0000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057400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  <a:latin typeface="Arial Rounded MT Bold" pitchFamily="34" charset="0"/>
              </a:rPr>
              <a:t>Double-Digit Addition Video</a:t>
            </a:r>
            <a:endParaRPr lang="en-US" b="1" dirty="0">
              <a:solidFill>
                <a:schemeClr val="tx2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60438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tx2"/>
                </a:solidFill>
                <a:latin typeface="Arial Rounded MT Bold" pitchFamily="34" charset="0"/>
              </a:rPr>
              <a:t>Let’s Practice Recording </a:t>
            </a:r>
            <a:endParaRPr lang="en-US" b="1" dirty="0">
              <a:solidFill>
                <a:schemeClr val="tx2"/>
              </a:solidFill>
              <a:latin typeface="Arial Rounded MT Bold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76400" y="2895600"/>
            <a:ext cx="5562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solidFill>
                  <a:srgbClr val="FF0000"/>
                </a:solidFill>
                <a:latin typeface="Arial Rounded MT Bold" pitchFamily="34" charset="0"/>
              </a:rPr>
              <a:t>35 – 11 = 24</a:t>
            </a:r>
            <a:endParaRPr lang="en-US" sz="6000" dirty="0">
              <a:solidFill>
                <a:srgbClr val="FF0000"/>
              </a:solidFill>
              <a:latin typeface="Arial Rounded MT Bold" pitchFamily="34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676399"/>
            <a:ext cx="8229600" cy="1219201"/>
          </a:xfrm>
        </p:spPr>
        <p:txBody>
          <a:bodyPr/>
          <a:lstStyle/>
          <a:p>
            <a:pPr algn="ctr">
              <a:buNone/>
            </a:pPr>
            <a:r>
              <a:rPr lang="en-US" dirty="0" smtClean="0">
                <a:latin typeface="Arial Rounded MT Bold" pitchFamily="34" charset="0"/>
              </a:rPr>
              <a:t>Record the strategies of your peers.</a:t>
            </a:r>
            <a:endParaRPr lang="en-US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2667000"/>
          </a:xfrm>
        </p:spPr>
        <p:txBody>
          <a:bodyPr>
            <a:normAutofit fontScale="90000"/>
          </a:bodyPr>
          <a:lstStyle/>
          <a:p>
            <a:r>
              <a:rPr lang="en-US" sz="4900" b="1" dirty="0" smtClean="0">
                <a:solidFill>
                  <a:schemeClr val="tx2"/>
                </a:solidFill>
                <a:latin typeface="Arial Rounded MT Bold" pitchFamily="34" charset="0"/>
              </a:rPr>
              <a:t>Rules vs. Relationships</a:t>
            </a:r>
            <a:r>
              <a:rPr lang="en-US" sz="1000" dirty="0" smtClean="0">
                <a:solidFill>
                  <a:schemeClr val="tx2"/>
                </a:solidFill>
                <a:latin typeface="Arial Rounded MT Bold" pitchFamily="34" charset="0"/>
              </a:rPr>
              <a:t/>
            </a:r>
            <a:br>
              <a:rPr lang="en-US" sz="1000" dirty="0" smtClean="0">
                <a:solidFill>
                  <a:schemeClr val="tx2"/>
                </a:solidFill>
                <a:latin typeface="Arial Rounded MT Bold" pitchFamily="34" charset="0"/>
              </a:rPr>
            </a:br>
            <a:r>
              <a:rPr lang="en-US" dirty="0" smtClean="0">
                <a:solidFill>
                  <a:schemeClr val="tx2"/>
                </a:solidFill>
                <a:latin typeface="Arial Rounded MT Bold" pitchFamily="34" charset="0"/>
              </a:rPr>
              <a:t/>
            </a:r>
            <a:br>
              <a:rPr lang="en-US" dirty="0" smtClean="0">
                <a:solidFill>
                  <a:schemeClr val="tx2"/>
                </a:solidFill>
                <a:latin typeface="Arial Rounded MT Bold" pitchFamily="34" charset="0"/>
              </a:rPr>
            </a:br>
            <a:r>
              <a:rPr lang="en-US" sz="3600" dirty="0" smtClean="0">
                <a:latin typeface="Arial Rounded MT Bold" pitchFamily="34" charset="0"/>
              </a:rPr>
              <a:t>Number Talks allow children an opportunity to truly think about what the problem means.</a:t>
            </a:r>
            <a:endParaRPr lang="en-US" sz="3600" dirty="0">
              <a:latin typeface="Arial Rounded MT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					</a:t>
            </a:r>
          </a:p>
          <a:p>
            <a:pPr>
              <a:buNone/>
            </a:pPr>
            <a:endParaRPr lang="en-US" sz="6000" dirty="0">
              <a:latin typeface="Arial Rounded MT Bold" pitchFamily="34" charset="0"/>
            </a:endParaRPr>
          </a:p>
          <a:p>
            <a:pPr>
              <a:buNone/>
            </a:pPr>
            <a:r>
              <a:rPr lang="en-US" sz="6000" dirty="0" smtClean="0">
                <a:latin typeface="Arial Rounded MT Bold" pitchFamily="34" charset="0"/>
              </a:rPr>
              <a:t>					</a:t>
            </a:r>
            <a:r>
              <a:rPr lang="en-US" sz="6000" dirty="0" smtClean="0">
                <a:solidFill>
                  <a:srgbClr val="FF0000"/>
                </a:solidFill>
                <a:latin typeface="Arial Rounded MT Bold" pitchFamily="34" charset="0"/>
              </a:rPr>
              <a:t>13</a:t>
            </a:r>
          </a:p>
          <a:p>
            <a:pPr>
              <a:buNone/>
            </a:pPr>
            <a:r>
              <a:rPr lang="en-US" sz="6000" dirty="0">
                <a:solidFill>
                  <a:srgbClr val="FF0000"/>
                </a:solidFill>
                <a:latin typeface="Arial Rounded MT Bold" pitchFamily="34" charset="0"/>
              </a:rPr>
              <a:t>	</a:t>
            </a:r>
            <a:r>
              <a:rPr lang="en-US" sz="6000" dirty="0" smtClean="0">
                <a:solidFill>
                  <a:srgbClr val="FF0000"/>
                </a:solidFill>
                <a:latin typeface="Arial Rounded MT Bold" pitchFamily="34" charset="0"/>
              </a:rPr>
              <a:t>				</a:t>
            </a:r>
            <a:r>
              <a:rPr lang="en-US" sz="6000" u="sng" dirty="0" smtClean="0">
                <a:solidFill>
                  <a:srgbClr val="FF0000"/>
                </a:solidFill>
                <a:latin typeface="Arial Rounded MT Bold" pitchFamily="34" charset="0"/>
              </a:rPr>
              <a:t>- 8</a:t>
            </a:r>
            <a:endParaRPr lang="en-US" sz="6000" u="sng" dirty="0">
              <a:solidFill>
                <a:srgbClr val="FF0000"/>
              </a:solidFill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tx2"/>
                </a:solidFill>
                <a:latin typeface="Arial Rounded MT Bold" pitchFamily="34" charset="0"/>
              </a:rPr>
              <a:t>Good Websites for Dots and Ten Frames</a:t>
            </a:r>
            <a:endParaRPr lang="en-US" b="1" dirty="0">
              <a:solidFill>
                <a:schemeClr val="tx2"/>
              </a:solidFill>
              <a:latin typeface="Arial Rounded MT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>
                <a:hlinkClick r:id="rId2"/>
              </a:rPr>
              <a:t>http://www.mathperspectives.com/pdf_docs/mp_number-talks_dot_cards.pdf</a:t>
            </a:r>
            <a:endParaRPr lang="en-US" dirty="0" smtClean="0"/>
          </a:p>
          <a:p>
            <a:pPr>
              <a:buNone/>
            </a:pPr>
            <a:endParaRPr lang="en-US" dirty="0"/>
          </a:p>
          <a:p>
            <a:pPr>
              <a:buNone/>
            </a:pPr>
            <a:r>
              <a:rPr lang="en-US" dirty="0" smtClean="0">
                <a:hlinkClick r:id="rId3"/>
              </a:rPr>
              <a:t>http://teachmath.openschoolnetwork.ca/grade-1/number-sense/510-frames/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  <a:latin typeface="Arial Rounded MT Bold" pitchFamily="34" charset="0"/>
              </a:rPr>
              <a:t>The End</a:t>
            </a:r>
            <a:endParaRPr lang="en-US" b="1" dirty="0">
              <a:solidFill>
                <a:schemeClr val="tx2"/>
              </a:solidFill>
              <a:latin typeface="Arial Rounded MT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3124200" y="1828800"/>
            <a:ext cx="914400" cy="9144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5257800" y="1752600"/>
            <a:ext cx="914400" cy="9144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4191000" y="4724400"/>
            <a:ext cx="914400" cy="9144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4191000" y="2743200"/>
            <a:ext cx="914400" cy="9144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5867400" y="3581400"/>
            <a:ext cx="914400" cy="9144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3200400" y="4419600"/>
            <a:ext cx="914400" cy="9144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5181600" y="4343400"/>
            <a:ext cx="914400" cy="9144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Oval 11"/>
          <p:cNvSpPr/>
          <p:nvPr/>
        </p:nvSpPr>
        <p:spPr>
          <a:xfrm>
            <a:off x="2514600" y="3657600"/>
            <a:ext cx="914400" cy="9144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0"/>
            <a:ext cx="88392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tx2"/>
                </a:solidFill>
                <a:latin typeface="Arial Rounded MT Bold" pitchFamily="34" charset="0"/>
              </a:rPr>
              <a:t>Number Talks Goals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latin typeface="Arial Rounded MT Bold" pitchFamily="34" charset="0"/>
              </a:rPr>
              <a:t>Number Talks help students to think about the meanings and interactions of numbers.</a:t>
            </a:r>
            <a:endParaRPr lang="en-US" sz="3600" dirty="0">
              <a:latin typeface="Arial Rounded MT Bold" pitchFamily="34" charset="0"/>
            </a:endParaRPr>
          </a:p>
        </p:txBody>
      </p:sp>
      <p:pic>
        <p:nvPicPr>
          <p:cNvPr id="1026" name="Picture 2" descr="C:\Users\Mary\Pictures\Math\IMG_79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20000" contrast="40000"/>
          </a:blip>
          <a:srcRect l="6226" t="6735" r="5103" b="9085"/>
          <a:stretch>
            <a:fillRect/>
          </a:stretch>
        </p:blipFill>
        <p:spPr bwMode="auto">
          <a:xfrm>
            <a:off x="1479804" y="2286000"/>
            <a:ext cx="6260592" cy="3962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  <a:latin typeface="Arial Rounded MT Bold" pitchFamily="34" charset="0"/>
              </a:rPr>
              <a:t>Mathematical Fluency</a:t>
            </a:r>
            <a:endParaRPr lang="en-US" b="1" dirty="0">
              <a:solidFill>
                <a:schemeClr val="tx2"/>
              </a:solidFill>
              <a:latin typeface="Arial Rounded MT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19400" y="2057400"/>
            <a:ext cx="3657600" cy="3124200"/>
          </a:xfrm>
        </p:spPr>
        <p:txBody>
          <a:bodyPr>
            <a:normAutofit/>
          </a:bodyPr>
          <a:lstStyle/>
          <a:p>
            <a:r>
              <a:rPr lang="en-US" sz="4800" dirty="0" smtClean="0">
                <a:latin typeface="Arial Rounded MT Bold" pitchFamily="34" charset="0"/>
              </a:rPr>
              <a:t>Efficiency</a:t>
            </a:r>
          </a:p>
          <a:p>
            <a:r>
              <a:rPr lang="en-US" sz="4800" dirty="0" smtClean="0">
                <a:latin typeface="Arial Rounded MT Bold" pitchFamily="34" charset="0"/>
              </a:rPr>
              <a:t>Accuracy</a:t>
            </a:r>
          </a:p>
          <a:p>
            <a:r>
              <a:rPr lang="en-US" sz="4800" dirty="0" smtClean="0">
                <a:latin typeface="Arial Rounded MT Bold" pitchFamily="34" charset="0"/>
              </a:rPr>
              <a:t>Flexibility</a:t>
            </a:r>
            <a:endParaRPr lang="en-US" sz="4800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  <a:latin typeface="Arial Rounded MT Bold" pitchFamily="34" charset="0"/>
              </a:rPr>
              <a:t>Efficiency</a:t>
            </a:r>
            <a:endParaRPr lang="en-US" b="1" dirty="0">
              <a:solidFill>
                <a:schemeClr val="tx2"/>
              </a:solidFill>
              <a:latin typeface="Arial Rounded MT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algn="ctr">
              <a:buNone/>
            </a:pPr>
            <a:r>
              <a:rPr lang="en-US" dirty="0" smtClean="0">
                <a:latin typeface="Arial Rounded MT Bold" pitchFamily="34" charset="0"/>
              </a:rPr>
              <a:t>A child has a strategy to solve a problem in a timely manner.</a:t>
            </a:r>
          </a:p>
          <a:p>
            <a:pPr algn="ctr">
              <a:buNone/>
            </a:pPr>
            <a:endParaRPr lang="en-US" dirty="0"/>
          </a:p>
          <a:p>
            <a:pPr algn="ctr">
              <a:buNone/>
            </a:pPr>
            <a:endParaRPr lang="en-US" dirty="0"/>
          </a:p>
        </p:txBody>
      </p:sp>
      <p:pic>
        <p:nvPicPr>
          <p:cNvPr id="4" name="Picture 3" descr="IMG_78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43200" y="2743200"/>
            <a:ext cx="4290479" cy="3581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  <a:latin typeface="Arial Rounded MT Bold" pitchFamily="34" charset="0"/>
              </a:rPr>
              <a:t>Accuracy</a:t>
            </a:r>
            <a:endParaRPr lang="en-US" b="1" dirty="0">
              <a:solidFill>
                <a:schemeClr val="tx2"/>
              </a:solidFill>
              <a:latin typeface="Arial Rounded MT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algn="ctr">
              <a:buNone/>
            </a:pPr>
            <a:r>
              <a:rPr lang="en-US" dirty="0" smtClean="0">
                <a:latin typeface="Arial Rounded MT Bold" pitchFamily="34" charset="0"/>
              </a:rPr>
              <a:t>The child has the correct answer.</a:t>
            </a:r>
          </a:p>
          <a:p>
            <a:pPr algn="ctr">
              <a:buNone/>
            </a:pPr>
            <a:endParaRPr lang="en-US" dirty="0"/>
          </a:p>
          <a:p>
            <a:pPr algn="ctr">
              <a:buNone/>
            </a:pPr>
            <a:endParaRPr lang="en-US" dirty="0"/>
          </a:p>
        </p:txBody>
      </p:sp>
      <p:pic>
        <p:nvPicPr>
          <p:cNvPr id="4" name="Picture 3" descr="IMG_78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90800" y="2667000"/>
            <a:ext cx="4290479" cy="3581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Right Arrow 6"/>
          <p:cNvSpPr/>
          <p:nvPr/>
        </p:nvSpPr>
        <p:spPr>
          <a:xfrm rot="10800000">
            <a:off x="6324600" y="4572000"/>
            <a:ext cx="2133600" cy="838200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  <a:latin typeface="Arial Rounded MT Bold" pitchFamily="34" charset="0"/>
              </a:rPr>
              <a:t>Flexibility</a:t>
            </a:r>
            <a:endParaRPr lang="en-US" b="1" dirty="0">
              <a:solidFill>
                <a:schemeClr val="tx2"/>
              </a:solidFill>
              <a:latin typeface="Arial Rounded MT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 algn="ctr">
              <a:buNone/>
            </a:pPr>
            <a:r>
              <a:rPr lang="en-US" dirty="0" smtClean="0">
                <a:latin typeface="Arial Rounded MT Bold" pitchFamily="34" charset="0"/>
              </a:rPr>
              <a:t>A child has multiple strategies to solve the same problem.</a:t>
            </a:r>
          </a:p>
          <a:p>
            <a:pPr algn="ctr">
              <a:buNone/>
            </a:pPr>
            <a:endParaRPr lang="en-US" dirty="0"/>
          </a:p>
          <a:p>
            <a:pPr algn="ctr">
              <a:buNone/>
            </a:pPr>
            <a:endParaRPr lang="en-US" dirty="0"/>
          </a:p>
        </p:txBody>
      </p:sp>
      <p:pic>
        <p:nvPicPr>
          <p:cNvPr id="4" name="Picture 3" descr="IMG_78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9000" y="2438400"/>
            <a:ext cx="2438400" cy="41662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  <a:latin typeface="Arial Rounded MT Bold" pitchFamily="34" charset="0"/>
              </a:rPr>
              <a:t>Video #1</a:t>
            </a:r>
            <a:endParaRPr lang="en-US" b="1" dirty="0">
              <a:solidFill>
                <a:schemeClr val="tx2"/>
              </a:solidFill>
              <a:latin typeface="Arial Rounded MT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Arial Rounded MT Bold" pitchFamily="34" charset="0"/>
              </a:rPr>
              <a:t>What does the teacher do?</a:t>
            </a:r>
          </a:p>
          <a:p>
            <a:endParaRPr lang="en-US" dirty="0" smtClean="0">
              <a:latin typeface="Arial Rounded MT Bold" pitchFamily="34" charset="0"/>
            </a:endParaRPr>
          </a:p>
          <a:p>
            <a:r>
              <a:rPr lang="en-US" dirty="0" smtClean="0">
                <a:latin typeface="Arial Rounded MT Bold" pitchFamily="34" charset="0"/>
              </a:rPr>
              <a:t>What do the children do?</a:t>
            </a:r>
            <a:endParaRPr lang="en-US" dirty="0">
              <a:latin typeface="Arial Rounded MT Bold" pitchFamily="34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4588</TotalTime>
  <Words>664</Words>
  <Application>Microsoft Macintosh PowerPoint</Application>
  <PresentationFormat>On-screen Show (4:3)</PresentationFormat>
  <Paragraphs>104</Paragraphs>
  <Slides>37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Office Theme</vt:lpstr>
      <vt:lpstr>Implementing Number Talks in the Primary Classroom</vt:lpstr>
      <vt:lpstr>PowerPoint Presentation</vt:lpstr>
      <vt:lpstr>What is a Number Talk?</vt:lpstr>
      <vt:lpstr>Number Talks Goals Number Talks help students to think about the meanings and interactions of numbers.</vt:lpstr>
      <vt:lpstr>Mathematical Fluency</vt:lpstr>
      <vt:lpstr>Efficiency</vt:lpstr>
      <vt:lpstr>Accuracy</vt:lpstr>
      <vt:lpstr>Flexibility</vt:lpstr>
      <vt:lpstr>Video #1</vt:lpstr>
      <vt:lpstr>What does it look like?</vt:lpstr>
      <vt:lpstr>Number Talk Norms</vt:lpstr>
      <vt:lpstr>Student Collaboration</vt:lpstr>
      <vt:lpstr>Oops!</vt:lpstr>
      <vt:lpstr>Possible Recordings</vt:lpstr>
      <vt:lpstr>Your Turn</vt:lpstr>
      <vt:lpstr>Ten Frame Dots</vt:lpstr>
      <vt:lpstr>Double Ten Frames</vt:lpstr>
      <vt:lpstr>Video #2</vt:lpstr>
      <vt:lpstr>Make a Ten</vt:lpstr>
      <vt:lpstr>Practice with a Partner</vt:lpstr>
      <vt:lpstr>Double Ten Frame Recording</vt:lpstr>
      <vt:lpstr>Why start with dots?</vt:lpstr>
      <vt:lpstr>Lots of Dots</vt:lpstr>
      <vt:lpstr>May Do Activity</vt:lpstr>
      <vt:lpstr>Purposeful String</vt:lpstr>
      <vt:lpstr>Adding Money</vt:lpstr>
      <vt:lpstr>Increased Rigor</vt:lpstr>
      <vt:lpstr>Money Video</vt:lpstr>
      <vt:lpstr>Planning</vt:lpstr>
      <vt:lpstr>Number Talks Environment</vt:lpstr>
      <vt:lpstr>Math Strategies</vt:lpstr>
      <vt:lpstr>Place Value</vt:lpstr>
      <vt:lpstr>Double-Digit Addition Video</vt:lpstr>
      <vt:lpstr>Let’s Practice Recording </vt:lpstr>
      <vt:lpstr>Rules vs. Relationships  Number Talks allow children an opportunity to truly think about what the problem means.</vt:lpstr>
      <vt:lpstr>Good Websites for Dots and Ten Frames</vt:lpstr>
      <vt:lpstr>The End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Mary</dc:creator>
  <cp:lastModifiedBy>Vicky Kukuruda</cp:lastModifiedBy>
  <cp:revision>137</cp:revision>
  <dcterms:created xsi:type="dcterms:W3CDTF">2016-02-10T18:00:47Z</dcterms:created>
  <dcterms:modified xsi:type="dcterms:W3CDTF">2017-02-27T17:26:48Z</dcterms:modified>
</cp:coreProperties>
</file>